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6" r:id="rId2"/>
    <p:sldId id="307" r:id="rId3"/>
    <p:sldId id="315" r:id="rId4"/>
    <p:sldId id="316" r:id="rId5"/>
    <p:sldId id="317" r:id="rId6"/>
    <p:sldId id="313" r:id="rId7"/>
    <p:sldId id="318" r:id="rId8"/>
    <p:sldId id="325" r:id="rId9"/>
  </p:sldIdLst>
  <p:sldSz cx="9144000" cy="5715000" type="screen16x10"/>
  <p:notesSz cx="6670675" cy="99298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081"/>
    <a:srgbClr val="499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78817" autoAdjust="0"/>
  </p:normalViewPr>
  <p:slideViewPr>
    <p:cSldViewPr snapToGrid="0" snapToObjects="1">
      <p:cViewPr varScale="1">
        <p:scale>
          <a:sx n="103" d="100"/>
          <a:sy n="103" d="100"/>
        </p:scale>
        <p:origin x="710" y="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505" y="2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9AB13-AEAA-CA4E-9552-D5753A7B1595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60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505" y="943160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F18D-D44F-0241-A4BD-C4DA474A591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305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505" y="2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FAF01-255F-3B4C-A1BC-F8219231742B}" type="datetimeFigureOut">
              <a:rPr lang="de-DE" smtClean="0"/>
              <a:t>05.05.2020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068" y="4716662"/>
            <a:ext cx="53365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505" y="9431601"/>
            <a:ext cx="2890626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ED1B-45B5-C541-82B7-4521E22AAA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175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650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96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latin typeface="Calibri" charset="0"/>
                <a:ea typeface="ＭＳ Ｐゴシック" charset="0"/>
                <a:cs typeface="ＭＳ Ｐゴシック" charset="0"/>
              </a:rPr>
              <a:t>Vorlage Mobile Drucker</a:t>
            </a:r>
          </a:p>
        </p:txBody>
      </p:sp>
    </p:spTree>
    <p:extLst>
      <p:ext uri="{BB962C8B-B14F-4D97-AF65-F5344CB8AC3E}">
        <p14:creationId xmlns:p14="http://schemas.microsoft.com/office/powerpoint/2010/main" val="2758907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 b="1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Univers LT Std 47 Cn Lt"/>
                <a:cs typeface="Univers LT Std 47 Cn 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13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5875"/>
            <a:ext cx="8229600" cy="578556"/>
          </a:xfrm>
        </p:spPr>
        <p:txBody>
          <a:bodyPr/>
          <a:lstStyle>
            <a:lvl1pPr algn="l">
              <a:defRPr b="0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91924"/>
            <a:ext cx="8229600" cy="3482962"/>
          </a:xfrm>
        </p:spPr>
        <p:txBody>
          <a:bodyPr vert="eaVert"/>
          <a:lstStyle>
            <a:lvl1pPr>
              <a:defRPr b="0" i="0">
                <a:latin typeface="Univers LT Std 47 Cn Lt"/>
                <a:cs typeface="Univers LT Std 47 Cn Lt"/>
              </a:defRPr>
            </a:lvl1pPr>
            <a:lvl2pPr>
              <a:defRPr b="0" i="0">
                <a:latin typeface="Univers LT Std 47 Cn Lt"/>
                <a:cs typeface="Univers LT Std 47 Cn Lt"/>
              </a:defRPr>
            </a:lvl2pPr>
            <a:lvl3pPr>
              <a:defRPr b="0" i="0">
                <a:latin typeface="Univers LT Std 47 Cn Lt"/>
                <a:cs typeface="Univers LT Std 47 Cn Lt"/>
              </a:defRPr>
            </a:lvl3pPr>
            <a:lvl4pPr>
              <a:defRPr b="0" i="0">
                <a:latin typeface="Univers LT Std 47 Cn Lt"/>
                <a:cs typeface="Univers LT Std 47 Cn Lt"/>
              </a:defRPr>
            </a:lvl4pPr>
            <a:lvl5pPr>
              <a:defRPr b="0" i="0">
                <a:latin typeface="Univers LT Std 47 Cn Lt"/>
                <a:cs typeface="Univers LT Std 47 Cn 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24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138621"/>
            <a:ext cx="2057400" cy="4065459"/>
          </a:xfrm>
        </p:spPr>
        <p:txBody>
          <a:bodyPr vert="eaVert"/>
          <a:lstStyle>
            <a:lvl1pPr algn="l">
              <a:defRPr b="0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38621"/>
            <a:ext cx="6019800" cy="4065459"/>
          </a:xfrm>
        </p:spPr>
        <p:txBody>
          <a:bodyPr vert="eaVert"/>
          <a:lstStyle>
            <a:lvl1pPr>
              <a:defRPr b="0" i="0">
                <a:latin typeface="Univers LT Std 47 Cn Lt"/>
                <a:cs typeface="Univers LT Std 47 Cn Lt"/>
              </a:defRPr>
            </a:lvl1pPr>
            <a:lvl2pPr>
              <a:defRPr b="0" i="0">
                <a:latin typeface="Univers LT Std 47 Cn Lt"/>
                <a:cs typeface="Univers LT Std 47 Cn Lt"/>
              </a:defRPr>
            </a:lvl2pPr>
            <a:lvl3pPr>
              <a:defRPr b="0" i="0">
                <a:latin typeface="Univers LT Std 47 Cn Lt"/>
                <a:cs typeface="Univers LT Std 47 Cn Lt"/>
              </a:defRPr>
            </a:lvl3pPr>
            <a:lvl4pPr>
              <a:defRPr b="0" i="0">
                <a:latin typeface="Univers LT Std 47 Cn Lt"/>
                <a:cs typeface="Univers LT Std 47 Cn Lt"/>
              </a:defRPr>
            </a:lvl4pPr>
            <a:lvl5pPr>
              <a:defRPr b="0" i="0">
                <a:latin typeface="Univers LT Std 47 Cn Lt"/>
                <a:cs typeface="Univers LT Std 47 Cn 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6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74341"/>
            <a:ext cx="8229600" cy="515057"/>
          </a:xfrm>
        </p:spPr>
        <p:txBody>
          <a:bodyPr/>
          <a:lstStyle>
            <a:lvl1pPr algn="l">
              <a:defRPr b="0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8856"/>
            <a:ext cx="8229600" cy="3574080"/>
          </a:xfrm>
        </p:spPr>
        <p:txBody>
          <a:bodyPr/>
          <a:lstStyle>
            <a:lvl1pPr>
              <a:defRPr b="0" i="0">
                <a:latin typeface="Univers LT Std 47 Cn Lt"/>
                <a:cs typeface="Univers LT Std 47 Cn Lt"/>
              </a:defRPr>
            </a:lvl1pPr>
            <a:lvl2pPr>
              <a:defRPr b="0" i="0">
                <a:latin typeface="Univers LT Std 47 Cn Lt"/>
                <a:cs typeface="Univers LT Std 47 Cn Lt"/>
              </a:defRPr>
            </a:lvl2pPr>
            <a:lvl3pPr>
              <a:defRPr b="0" i="0">
                <a:latin typeface="Univers LT Std 47 Cn Lt"/>
                <a:cs typeface="Univers LT Std 47 Cn Lt"/>
              </a:defRPr>
            </a:lvl3pPr>
            <a:lvl4pPr>
              <a:defRPr b="0" i="0">
                <a:latin typeface="Univers LT Std 47 Cn Lt"/>
                <a:cs typeface="Univers LT Std 47 Cn Lt"/>
              </a:defRPr>
            </a:lvl4pPr>
            <a:lvl5pPr>
              <a:defRPr b="0" i="0">
                <a:latin typeface="Univers LT Std 47 Cn Lt"/>
                <a:cs typeface="Univers LT Std 47 Cn 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354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2840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96433"/>
            <a:ext cx="8229600" cy="5781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63889"/>
            <a:ext cx="4038600" cy="3367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63889"/>
            <a:ext cx="4038600" cy="3367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9133"/>
            <a:ext cx="8229600" cy="57811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78188"/>
            <a:ext cx="4040188" cy="366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304966"/>
            <a:ext cx="4040188" cy="299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878188"/>
            <a:ext cx="4041775" cy="3660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304966"/>
            <a:ext cx="4041775" cy="299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502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0675"/>
            <a:ext cx="8229600" cy="560476"/>
          </a:xfrm>
        </p:spPr>
        <p:txBody>
          <a:bodyPr/>
          <a:lstStyle>
            <a:lvl1pPr algn="l">
              <a:defRPr b="0" i="0">
                <a:solidFill>
                  <a:schemeClr val="tx1">
                    <a:lumMod val="50000"/>
                    <a:lumOff val="50000"/>
                  </a:schemeClr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545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3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086555"/>
            <a:ext cx="8229600" cy="642056"/>
          </a:xfrm>
        </p:spPr>
        <p:txBody>
          <a:bodyPr anchor="b">
            <a:normAutofit/>
          </a:bodyPr>
          <a:lstStyle>
            <a:lvl1pPr algn="l">
              <a:defRPr sz="4400" b="0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876778"/>
            <a:ext cx="5111750" cy="3247015"/>
          </a:xfrm>
        </p:spPr>
        <p:txBody>
          <a:bodyPr/>
          <a:lstStyle>
            <a:lvl1pPr>
              <a:defRPr sz="3200" b="0" i="0">
                <a:latin typeface="Univers LT Std 47 Cn Lt"/>
                <a:cs typeface="Univers LT Std 47 Cn Lt"/>
              </a:defRPr>
            </a:lvl1pPr>
            <a:lvl2pPr>
              <a:defRPr sz="2800" b="0" i="0">
                <a:latin typeface="Univers LT Std 47 Cn Lt"/>
                <a:cs typeface="Univers LT Std 47 Cn Lt"/>
              </a:defRPr>
            </a:lvl2pPr>
            <a:lvl3pPr>
              <a:defRPr sz="2400" b="0" i="0">
                <a:latin typeface="Univers LT Std 47 Cn Lt"/>
                <a:cs typeface="Univers LT Std 47 Cn Lt"/>
              </a:defRPr>
            </a:lvl3pPr>
            <a:lvl4pPr>
              <a:defRPr sz="2000" b="0" i="0">
                <a:latin typeface="Univers LT Std 47 Cn Lt"/>
                <a:cs typeface="Univers LT Std 47 Cn Lt"/>
              </a:defRPr>
            </a:lvl4pPr>
            <a:lvl5pPr>
              <a:defRPr sz="2000" b="0" i="0">
                <a:latin typeface="Univers LT Std 47 Cn Lt"/>
                <a:cs typeface="Univers LT Std 47 Cn 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876778"/>
            <a:ext cx="3008313" cy="3247015"/>
          </a:xfrm>
        </p:spPr>
        <p:txBody>
          <a:bodyPr/>
          <a:lstStyle>
            <a:lvl1pPr marL="0" indent="0">
              <a:buNone/>
              <a:defRPr sz="1400" b="0" i="0">
                <a:latin typeface="Univers LT Std 47 Cn Lt"/>
                <a:cs typeface="Univers LT Std 47 Cn 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476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16189"/>
            <a:ext cx="8331200" cy="536222"/>
          </a:xfrm>
        </p:spPr>
        <p:txBody>
          <a:bodyPr anchor="b">
            <a:noAutofit/>
          </a:bodyPr>
          <a:lstStyle>
            <a:lvl1pPr algn="l">
              <a:defRPr sz="4400" b="0" i="0">
                <a:solidFill>
                  <a:srgbClr val="7F7F7F"/>
                </a:solidFill>
                <a:latin typeface="Univers LT Std 47 Cn Lt"/>
                <a:cs typeface="Univers LT Std 47 Cn 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814688"/>
            <a:ext cx="8331200" cy="26811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auf Platzhalter ziehen oder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4714082"/>
            <a:ext cx="8331200" cy="437885"/>
          </a:xfrm>
        </p:spPr>
        <p:txBody>
          <a:bodyPr/>
          <a:lstStyle>
            <a:lvl1pPr marL="0" indent="0">
              <a:buNone/>
              <a:defRPr sz="1400" b="0" i="0">
                <a:latin typeface="Univers LT Std 47 Cn Lt"/>
                <a:cs typeface="Univers LT Std 47 Cn 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066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-1"/>
            <a:ext cx="9144000" cy="9393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1074829"/>
            <a:ext cx="8229600" cy="57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737519"/>
            <a:ext cx="8229600" cy="354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hteck 2"/>
          <p:cNvSpPr/>
          <p:nvPr userDrawn="1"/>
        </p:nvSpPr>
        <p:spPr>
          <a:xfrm>
            <a:off x="0" y="5282936"/>
            <a:ext cx="9144000" cy="520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 userDrawn="1"/>
        </p:nvSpPr>
        <p:spPr>
          <a:xfrm>
            <a:off x="6671416" y="433223"/>
            <a:ext cx="24579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b="0" i="0" dirty="0">
                <a:solidFill>
                  <a:schemeClr val="bg1"/>
                </a:solidFill>
                <a:latin typeface="Univers LT Std 47 Cn Lt"/>
                <a:cs typeface="Univers LT Std 47 Cn Lt"/>
              </a:rPr>
              <a:t>SOLUTIONS</a:t>
            </a:r>
            <a:r>
              <a:rPr lang="de-DE" sz="1200" b="0" i="0" baseline="0" dirty="0">
                <a:solidFill>
                  <a:schemeClr val="bg1"/>
                </a:solidFill>
                <a:latin typeface="Univers LT Std 47 Cn Lt"/>
                <a:cs typeface="Univers LT Std 47 Cn Lt"/>
              </a:rPr>
              <a:t> FOR BUSINESS PRINTING</a:t>
            </a:r>
            <a:endParaRPr lang="de-DE" sz="1200" b="1" i="0" dirty="0">
              <a:solidFill>
                <a:schemeClr val="bg1"/>
              </a:solidFill>
              <a:latin typeface="Univers LT Std 47 Cn Lt"/>
              <a:cs typeface="Univers LT Std 47 Cn Lt"/>
            </a:endParaRPr>
          </a:p>
        </p:txBody>
      </p:sp>
      <p:pic>
        <p:nvPicPr>
          <p:cNvPr id="2" name="Bild 1" descr="Dascom_R_grey_red.ai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715" y="180128"/>
            <a:ext cx="3221510" cy="578865"/>
          </a:xfrm>
          <a:prstGeom prst="rect">
            <a:avLst/>
          </a:prstGeom>
        </p:spPr>
      </p:pic>
      <p:pic>
        <p:nvPicPr>
          <p:cNvPr id="16" name="Bild 15" descr="Logo-Tally-Dascom-R-4c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848" y="5332932"/>
            <a:ext cx="923608" cy="382069"/>
          </a:xfrm>
          <a:prstGeom prst="rect">
            <a:avLst/>
          </a:prstGeom>
        </p:spPr>
      </p:pic>
      <p:pic>
        <p:nvPicPr>
          <p:cNvPr id="19" name="Bild 18" descr="Logo-Tally-Dascom-R-4c.png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823" y="5408082"/>
            <a:ext cx="923608" cy="2355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7F7F7F"/>
          </a:solidFill>
          <a:latin typeface="Univers LT Std 47 Cn Lt"/>
          <a:ea typeface="ＭＳ Ｐゴシック" charset="0"/>
          <a:cs typeface="Univers LT Std 47 Cn Lt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F7F7F"/>
          </a:solidFill>
          <a:latin typeface="Univers LT Std 47 Cn Lt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Univers LT Std 47 Cn Lt"/>
          <a:ea typeface="ＭＳ Ｐゴシック" charset="0"/>
          <a:cs typeface="Univers LT Std 47 Cn L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Univers LT Std 47 Cn Lt"/>
          <a:ea typeface="ＭＳ Ｐゴシック" charset="0"/>
          <a:cs typeface="Univers LT Std 47 Cn L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Univers LT Std 47 Cn Lt"/>
          <a:ea typeface="ＭＳ Ｐゴシック" charset="0"/>
          <a:cs typeface="Univers LT Std 47 Cn L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Univers LT Std 47 Cn Lt"/>
          <a:ea typeface="ＭＳ Ｐゴシック" charset="0"/>
          <a:cs typeface="Univers LT Std 47 Cn L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Univers LT Std 47 Cn Lt"/>
          <a:ea typeface="ＭＳ Ｐゴシック" charset="0"/>
          <a:cs typeface="Univers LT Std 47 Cn L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3"/>
          <p:cNvSpPr txBox="1">
            <a:spLocks noChangeArrowheads="1"/>
          </p:cNvSpPr>
          <p:nvPr/>
        </p:nvSpPr>
        <p:spPr bwMode="auto">
          <a:xfrm>
            <a:off x="327494" y="2202403"/>
            <a:ext cx="6504694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en-GB" sz="2800" b="1" dirty="0">
                <a:latin typeface="Univers LT Std 47 Cn Lt" charset="0"/>
              </a:rPr>
              <a:t>DP-581 </a:t>
            </a:r>
            <a:br>
              <a:rPr lang="en-GB" sz="2800" b="1" dirty="0">
                <a:latin typeface="Univers LT Std 47 Cn Lt" charset="0"/>
              </a:rPr>
            </a:br>
            <a:r>
              <a:rPr lang="en-GB" sz="2800" b="1" dirty="0">
                <a:latin typeface="Univers LT Std 47 Cn Lt" charset="0"/>
              </a:rPr>
              <a:t>Mobile Printer</a:t>
            </a:r>
          </a:p>
          <a:p>
            <a:pPr defTabSz="914400">
              <a:spcBef>
                <a:spcPct val="50000"/>
              </a:spcBef>
            </a:pPr>
            <a:endParaRPr lang="en-GB" b="1" dirty="0">
              <a:latin typeface="Univers LT Std 47 Cn Lt" charset="0"/>
            </a:endParaRPr>
          </a:p>
          <a:p>
            <a:pPr defTabSz="914400"/>
            <a:endParaRPr lang="en-GB" b="1" dirty="0">
              <a:latin typeface="Univers LT Std 47 Cn Lt" charset="0"/>
            </a:endParaRPr>
          </a:p>
          <a:p>
            <a:pPr defTabSz="914400"/>
            <a:r>
              <a:rPr lang="en-GB" sz="1200" b="1" dirty="0">
                <a:latin typeface="Univers LT Std 47 Cn Lt" charset="0"/>
              </a:rPr>
              <a:t>DASCOM Europe GmbH</a:t>
            </a:r>
          </a:p>
          <a:p>
            <a:pPr algn="ctr" defTabSz="914400">
              <a:spcBef>
                <a:spcPct val="50000"/>
              </a:spcBef>
            </a:pPr>
            <a:r>
              <a:rPr lang="en-GB" sz="2800" b="1" dirty="0">
                <a:latin typeface="Univers LT Std 47 Cn Lt" charset="0"/>
              </a:rPr>
              <a:t> </a:t>
            </a:r>
          </a:p>
        </p:txBody>
      </p:sp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5525442" y="535947"/>
            <a:ext cx="2179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endParaRPr lang="en-US">
              <a:latin typeface="Times New Roman" charset="0"/>
            </a:endParaRPr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1061" y="2754895"/>
            <a:ext cx="4123512" cy="22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43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7327CC1-C570-DD43-9606-BB576BCD70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737"/>
            <a:ext cx="9144000" cy="5079526"/>
          </a:xfrm>
          <a:prstGeom prst="rect">
            <a:avLst/>
          </a:prstGeo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42058" y="1180675"/>
            <a:ext cx="8440615" cy="35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dirty="0">
                <a:latin typeface="Univers LT Std 47 Cn Lt" charset="0"/>
              </a:rPr>
              <a:t>Robust, fast and reliable printer designed for direct deliveries </a:t>
            </a:r>
            <a:br>
              <a:rPr lang="en-US" sz="2200" dirty="0">
                <a:latin typeface="Univers LT Std 47 Cn Lt" charset="0"/>
              </a:rPr>
            </a:br>
            <a:r>
              <a:rPr lang="en-US" sz="2200" dirty="0">
                <a:latin typeface="Univers LT Std 47 Cn Lt" charset="0"/>
              </a:rPr>
              <a:t>with </a:t>
            </a:r>
            <a:r>
              <a:rPr lang="en-US" sz="2200" b="1" dirty="0">
                <a:latin typeface="Univers LT Std 47 Cn Lt" charset="0"/>
              </a:rPr>
              <a:t>A4 format </a:t>
            </a:r>
            <a:r>
              <a:rPr lang="en-US" sz="2200" dirty="0">
                <a:latin typeface="Univers LT Std 47 Cn Lt" charset="0"/>
              </a:rPr>
              <a:t>support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dirty="0">
                <a:latin typeface="Univers LT Std 47 Cn Lt" charset="0"/>
              </a:rPr>
              <a:t>Available with </a:t>
            </a:r>
            <a:r>
              <a:rPr lang="en-US" sz="2200" b="1" dirty="0">
                <a:latin typeface="Univers LT Std 47 Cn Lt" charset="0"/>
              </a:rPr>
              <a:t>USB</a:t>
            </a:r>
            <a:r>
              <a:rPr lang="en-US" sz="2200" dirty="0">
                <a:latin typeface="Univers LT Std 47 Cn Lt" charset="0"/>
              </a:rPr>
              <a:t>, </a:t>
            </a:r>
            <a:r>
              <a:rPr lang="en-US" sz="2200" b="1" dirty="0">
                <a:latin typeface="Univers LT Std 47 Cn Lt" charset="0"/>
              </a:rPr>
              <a:t>Bluetooth</a:t>
            </a:r>
            <a:r>
              <a:rPr lang="en-US" sz="2200" dirty="0">
                <a:latin typeface="Univers LT Std 47 Cn Lt" charset="0"/>
              </a:rPr>
              <a:t> or </a:t>
            </a:r>
            <a:r>
              <a:rPr lang="en-US" sz="2200" b="1" dirty="0" err="1">
                <a:latin typeface="Univers LT Std 47 Cn Lt" charset="0"/>
              </a:rPr>
              <a:t>WiFi</a:t>
            </a:r>
            <a:r>
              <a:rPr lang="en-US" sz="2200" dirty="0">
                <a:latin typeface="Univers LT Std 47 Cn Lt" charset="0"/>
              </a:rPr>
              <a:t> interface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b="1" dirty="0">
                <a:latin typeface="Univers LT Std 47 Cn Lt" charset="0"/>
              </a:rPr>
              <a:t>Battery version </a:t>
            </a:r>
            <a:r>
              <a:rPr lang="en-US" sz="2200" dirty="0">
                <a:latin typeface="Univers LT Std 47 Cn Lt" charset="0"/>
              </a:rPr>
              <a:t>for ultra-mobile application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dirty="0">
                <a:latin typeface="Univers LT Std 47 Cn Lt" charset="0"/>
              </a:rPr>
              <a:t>Mounting plate for </a:t>
            </a:r>
            <a:r>
              <a:rPr lang="en-US" sz="2200" b="1" dirty="0">
                <a:latin typeface="Univers LT Std 47 Cn Lt" charset="0"/>
              </a:rPr>
              <a:t>RAM systems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b="1" dirty="0">
                <a:latin typeface="Univers LT Std 47 Cn Lt" charset="0"/>
              </a:rPr>
              <a:t>Easy handling </a:t>
            </a:r>
            <a:r>
              <a:rPr lang="en-US" sz="2200" dirty="0">
                <a:latin typeface="Univers LT Std 47 Cn Lt" charset="0"/>
              </a:rPr>
              <a:t>due to drop-in paper loading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dirty="0">
                <a:latin typeface="Univers LT Std 47 Cn Lt" charset="0"/>
              </a:rPr>
              <a:t>Works with </a:t>
            </a:r>
            <a:r>
              <a:rPr lang="en-US" sz="2200" b="1" dirty="0">
                <a:latin typeface="Univers LT Std 47 Cn Lt" charset="0"/>
              </a:rPr>
              <a:t>roll or fanfold paper </a:t>
            </a:r>
            <a:r>
              <a:rPr lang="en-US" sz="2200" dirty="0">
                <a:latin typeface="Univers LT Std 47 Cn Lt" charset="0"/>
              </a:rPr>
              <a:t>as well as </a:t>
            </a:r>
            <a:r>
              <a:rPr lang="en-US" sz="2200" b="1" dirty="0">
                <a:latin typeface="Univers LT Std 47 Cn Lt" charset="0"/>
              </a:rPr>
              <a:t>single sheet</a:t>
            </a:r>
          </a:p>
          <a:p>
            <a:pPr marL="357188" indent="-357188" defTabSz="914400">
              <a:lnSpc>
                <a:spcPts val="3040"/>
              </a:lnSpc>
              <a:spcBef>
                <a:spcPct val="20000"/>
              </a:spcBef>
              <a:buFont typeface="Wingdings" charset="0"/>
              <a:buChar char="ü"/>
            </a:pPr>
            <a:r>
              <a:rPr lang="en-US" sz="2200" dirty="0">
                <a:latin typeface="Univers LT Std 47 Cn Lt" charset="0"/>
              </a:rPr>
              <a:t>Optimized for use in vehicle</a:t>
            </a:r>
          </a:p>
        </p:txBody>
      </p:sp>
    </p:spTree>
    <p:extLst>
      <p:ext uri="{BB962C8B-B14F-4D97-AF65-F5344CB8AC3E}">
        <p14:creationId xmlns:p14="http://schemas.microsoft.com/office/powerpoint/2010/main" val="253068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75915" y="1180676"/>
            <a:ext cx="5194721" cy="39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sz="2400" b="1" dirty="0">
                <a:latin typeface="Univers LT Std 47 Cn Lt" charset="0"/>
                <a:cs typeface="Univers LT Std 47 Cn Lt" charset="0"/>
              </a:rPr>
              <a:t>Emergency services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400" dirty="0">
                <a:latin typeface="Univers LT Std 47 Cn Lt" charset="0"/>
                <a:cs typeface="Univers LT Std 47 Cn Lt" charset="0"/>
              </a:rPr>
              <a:t>Police needs immediate expression of information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400" dirty="0">
                <a:latin typeface="Univers LT Std 47 Cn Lt" charset="0"/>
                <a:cs typeface="Univers LT Std 47 Cn Lt" charset="0"/>
              </a:rPr>
              <a:t>Investigations on specific incidents: medical, hazardous substances, </a:t>
            </a:r>
            <a:br>
              <a:rPr lang="en-GB" sz="2400" dirty="0">
                <a:latin typeface="Univers LT Std 47 Cn Lt" charset="0"/>
                <a:cs typeface="Univers LT Std 47 Cn Lt" charset="0"/>
              </a:rPr>
            </a:br>
            <a:r>
              <a:rPr lang="en-GB" sz="2400" dirty="0">
                <a:latin typeface="Univers LT Std 47 Cn Lt" charset="0"/>
                <a:cs typeface="Univers LT Std 47 Cn Lt" charset="0"/>
              </a:rPr>
              <a:t>checking suspects, etc.</a:t>
            </a:r>
          </a:p>
          <a:p>
            <a:pPr marL="342900" indent="-342900"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GB" sz="2400" dirty="0">
                <a:latin typeface="Univers LT Std 47 Cn Lt" charset="0"/>
                <a:cs typeface="Univers LT Std 47 Cn Lt" charset="0"/>
              </a:rPr>
              <a:t>Error messages, databases queries, maps</a:t>
            </a:r>
          </a:p>
          <a:p>
            <a:pPr marL="355600" indent="-3556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>
                <a:latin typeface="Univers LT Std 47 Cn Lt" charset="0"/>
                <a:cs typeface="Univers LT Std 47 Cn Lt" charset="0"/>
              </a:rPr>
              <a:t>A fast, wide-format printer with a small footprint is desired</a:t>
            </a:r>
          </a:p>
          <a:p>
            <a:pPr marL="355600" indent="-3556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400" dirty="0">
                <a:latin typeface="Univers LT Std 47 Cn Lt" charset="0"/>
                <a:cs typeface="Univers LT Std 47 Cn Lt" charset="0"/>
              </a:rPr>
              <a:t>Typical connection is Bluetooth</a:t>
            </a:r>
            <a:endParaRPr lang="en-US" sz="2400" dirty="0">
              <a:latin typeface="Univers LT Std 47 Cn Lt" charset="0"/>
              <a:cs typeface="Univers LT Std 47 Cn Lt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3B549CD-B441-6243-B0B0-2FD335FA4B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165" y="1488173"/>
            <a:ext cx="2237619" cy="12575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BA3227-9EB3-5248-A849-75BF1A6D2D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409" y="3350743"/>
            <a:ext cx="2237619" cy="1243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818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542058" y="1591922"/>
            <a:ext cx="3900469" cy="324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defTabSz="914400">
              <a:spcBef>
                <a:spcPct val="20000"/>
              </a:spcBef>
              <a:buFont typeface="Arial" charset="0"/>
              <a:buNone/>
              <a:defRPr/>
            </a:pPr>
            <a:r>
              <a:rPr lang="en-GB" sz="2800" b="1" dirty="0">
                <a:latin typeface="Univers LT Std 47 Cn Lt" charset="0"/>
                <a:cs typeface="Univers LT Std 47 Cn Lt" charset="0"/>
              </a:rPr>
              <a:t>Ambulances</a:t>
            </a:r>
          </a:p>
          <a:p>
            <a:pPr marL="355600" indent="-355600"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>
                <a:latin typeface="Univers LT Std 47 Cn Lt" charset="0"/>
                <a:cs typeface="Univers LT Std 47 Cn Lt" charset="0"/>
              </a:rPr>
              <a:t>Data queries of medical host system</a:t>
            </a:r>
          </a:p>
          <a:p>
            <a:pPr marL="355600" indent="-355600"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>
                <a:latin typeface="Univers LT Std 47 Cn Lt" charset="0"/>
                <a:cs typeface="Univers LT Std 47 Cn Lt" charset="0"/>
              </a:rPr>
              <a:t>Download of medical reports</a:t>
            </a:r>
          </a:p>
          <a:p>
            <a:pPr marL="355600" indent="-355600" defTabSz="9144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>
                <a:latin typeface="Univers LT Std 47 Cn Lt" charset="0"/>
                <a:cs typeface="Univers LT Std 47 Cn Lt" charset="0"/>
              </a:rPr>
              <a:t>Error messages</a:t>
            </a:r>
            <a:endParaRPr lang="en-US" sz="2800" dirty="0">
              <a:latin typeface="Univers LT Std 47 Cn Lt" charset="0"/>
              <a:cs typeface="Univers LT Std 47 Cn Lt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43DA7C-FFAD-3946-B3D2-4BD8C1BB0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331" y="1591922"/>
            <a:ext cx="3549165" cy="26618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33501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548511" y="3009475"/>
            <a:ext cx="4088225" cy="27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sz="2800" b="1" dirty="0">
                <a:latin typeface="Univers LT Std 47 Cn Lt" charset="0"/>
                <a:cs typeface="Univers LT Std 47 Cn Lt" charset="0"/>
              </a:rPr>
              <a:t>Chemical &amp; </a:t>
            </a:r>
            <a:br>
              <a:rPr lang="en-GB" sz="2800" b="1" dirty="0">
                <a:latin typeface="Univers LT Std 47 Cn Lt" charset="0"/>
                <a:cs typeface="Univers LT Std 47 Cn Lt" charset="0"/>
              </a:rPr>
            </a:br>
            <a:r>
              <a:rPr lang="en-GB" sz="2800" b="1" dirty="0">
                <a:latin typeface="Univers LT Std 47 Cn Lt" charset="0"/>
                <a:cs typeface="Univers LT Std 47 Cn Lt" charset="0"/>
              </a:rPr>
              <a:t>hazardous substances</a:t>
            </a:r>
          </a:p>
          <a:p>
            <a:pPr marL="355600" indent="-3556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>
                <a:latin typeface="Univers LT Std 47 Cn Lt" charset="0"/>
                <a:cs typeface="Univers LT Std 47 Cn Lt" charset="0"/>
              </a:rPr>
              <a:t>Changes on deliveries, etc.</a:t>
            </a:r>
          </a:p>
          <a:p>
            <a:pPr marL="355600" indent="-355600"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800" dirty="0">
                <a:latin typeface="Univers LT Std 47 Cn Lt" charset="0"/>
                <a:cs typeface="Univers LT Std 47 Cn Lt" charset="0"/>
              </a:rPr>
              <a:t>Database queries after incidents or incidents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2D14FF1-0FDE-5A4F-9FAB-0A955CCDCF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403" y="1286633"/>
            <a:ext cx="4928050" cy="23466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6999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475915" y="1180676"/>
            <a:ext cx="3512083" cy="361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GB" sz="2000" b="1" dirty="0">
                <a:latin typeface="Univers LT Std 47 Cn Lt" charset="0"/>
                <a:cs typeface="Univers LT Std 47 Cn Lt" charset="0"/>
              </a:rPr>
              <a:t>Delivery notes</a:t>
            </a: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>
                <a:latin typeface="Univers LT Std 47 Cn Lt" charset="0"/>
                <a:cs typeface="Univers LT Std 47 Cn Lt" charset="0"/>
              </a:rPr>
              <a:t>Food &amp; beverage</a:t>
            </a: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>
                <a:latin typeface="Univers LT Std 47 Cn Lt" charset="0"/>
                <a:cs typeface="Univers LT Std 47 Cn Lt" charset="0"/>
              </a:rPr>
              <a:t>Invoice at point of sale</a:t>
            </a: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>
                <a:latin typeface="Univers LT Std 47 Cn Lt" charset="0"/>
                <a:cs typeface="Univers LT Std 47 Cn Lt" charset="0"/>
              </a:rPr>
              <a:t>A4/8” format</a:t>
            </a: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>
                <a:latin typeface="Univers LT Std 47 Cn Lt" charset="0"/>
                <a:cs typeface="Univers LT Std 47 Cn Lt" charset="0"/>
              </a:rPr>
              <a:t>Host connection via Bluetooth, PDA or handheld</a:t>
            </a: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Univers LT Std 47 Cn Lt" charset="0"/>
                <a:cs typeface="Univers LT Std 47 Cn Lt" charset="0"/>
              </a:rPr>
              <a:t>Connection via wired cable, Bluetooth or </a:t>
            </a:r>
            <a:r>
              <a:rPr lang="en-US" sz="2000" dirty="0" err="1">
                <a:latin typeface="Univers LT Std 47 Cn Lt" charset="0"/>
                <a:cs typeface="Univers LT Std 47 Cn Lt" charset="0"/>
              </a:rPr>
              <a:t>WiFi</a:t>
            </a:r>
            <a:endParaRPr lang="en-US" sz="2000" dirty="0">
              <a:latin typeface="Univers LT Std 47 Cn Lt" charset="0"/>
              <a:cs typeface="Univers LT Std 47 Cn Lt" charset="0"/>
            </a:endParaRPr>
          </a:p>
          <a:p>
            <a:pPr marL="355600" indent="-355600" defTabSz="914400"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GB" sz="2000" dirty="0">
                <a:latin typeface="Univers LT Std 47 Cn Lt" charset="0"/>
                <a:cs typeface="Univers LT Std 47 Cn Lt" charset="0"/>
              </a:rPr>
              <a:t>Printing via Windows driver or character oriented applications</a:t>
            </a:r>
          </a:p>
        </p:txBody>
      </p:sp>
      <p:pic>
        <p:nvPicPr>
          <p:cNvPr id="22531" name="Picture 8" descr="ds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0595" y="1662232"/>
            <a:ext cx="5049527" cy="287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89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FFE762-905F-0340-B1D9-F45AB3E4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F06B0-7FCB-9E43-B30C-A699B2E9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4972"/>
            <a:ext cx="8229600" cy="3292022"/>
          </a:xfrm>
        </p:spPr>
        <p:txBody>
          <a:bodyPr/>
          <a:lstStyle/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Print speed </a:t>
            </a:r>
            <a:r>
              <a:rPr lang="en-GB" sz="1600" dirty="0">
                <a:latin typeface="Univers LT Std 47 Cn Lt" charset="0"/>
              </a:rPr>
              <a:t>		Up to 2 inch/sec (50 mm/sec)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Resolution</a:t>
            </a:r>
            <a:r>
              <a:rPr lang="en-GB" sz="1600" dirty="0">
                <a:latin typeface="Univers LT Std 47 Cn Lt" charset="0"/>
              </a:rPr>
              <a:t> 		203 </a:t>
            </a:r>
            <a:r>
              <a:rPr lang="en-GB" sz="1600" dirty="0" err="1">
                <a:latin typeface="Univers LT Std 47 Cn Lt" charset="0"/>
              </a:rPr>
              <a:t>dp</a:t>
            </a:r>
            <a:r>
              <a:rPr lang="en-GB" sz="1600" dirty="0">
                <a:latin typeface="Univers LT Std 47 Cn Lt" charset="0"/>
              </a:rPr>
              <a:t> (8 dots/mm)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Lifetime print head </a:t>
            </a:r>
            <a:r>
              <a:rPr lang="en-GB" sz="1600" dirty="0">
                <a:latin typeface="Univers LT Std 47 Cn Lt" charset="0"/>
              </a:rPr>
              <a:t>		50 km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Memory</a:t>
            </a:r>
            <a:r>
              <a:rPr lang="en-GB" sz="1600" dirty="0">
                <a:latin typeface="Univers LT Std 47 Cn Lt" charset="0"/>
              </a:rPr>
              <a:t> 			256 kB FLASH, 512 MB DRAM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Print width </a:t>
            </a:r>
            <a:r>
              <a:rPr lang="en-GB" sz="1600" dirty="0">
                <a:latin typeface="Univers LT Std 47 Cn Lt" charset="0"/>
              </a:rPr>
              <a:t>		Up to 216 mm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Interfaces Standard </a:t>
            </a:r>
            <a:r>
              <a:rPr lang="en-GB" sz="1600" dirty="0">
                <a:latin typeface="Univers LT Std 47 Cn Lt" charset="0"/>
              </a:rPr>
              <a:t>		USB 2.0 (</a:t>
            </a:r>
            <a:r>
              <a:rPr lang="en-GB" sz="1600" dirty="0" err="1">
                <a:latin typeface="Univers LT Std 47 Cn Lt" charset="0"/>
              </a:rPr>
              <a:t>Typ</a:t>
            </a:r>
            <a:r>
              <a:rPr lang="en-GB" sz="1600" dirty="0">
                <a:latin typeface="Univers LT Std 47 Cn Lt" charset="0"/>
              </a:rPr>
              <a:t> C)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Interfaces Optional </a:t>
            </a:r>
            <a:r>
              <a:rPr lang="en-GB" sz="1600" dirty="0">
                <a:latin typeface="Univers LT Std 47 Cn Lt" charset="0"/>
              </a:rPr>
              <a:t>		Bluetooth (4.0) or </a:t>
            </a:r>
            <a:r>
              <a:rPr lang="en-GB" sz="1600" dirty="0" err="1">
                <a:latin typeface="Univers LT Std 47 Cn Lt" charset="0"/>
              </a:rPr>
              <a:t>WiFi</a:t>
            </a:r>
            <a:r>
              <a:rPr lang="en-GB" sz="1600" dirty="0">
                <a:latin typeface="Univers LT Std 47 Cn Lt" charset="0"/>
              </a:rPr>
              <a:t> (802.11 b/g/n)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	Bluetooth Compatible Bluetooth 4.0 Stack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	Protocols: L2CAP, RFCOMM, SDP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	Profile: GAP, SDAP, SPP, BTLE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	</a:t>
            </a:r>
            <a:r>
              <a:rPr lang="en-GB" sz="1600" dirty="0" err="1">
                <a:latin typeface="Univers LT Std 47 Cn Lt" charset="0"/>
              </a:rPr>
              <a:t>WiFi</a:t>
            </a:r>
            <a:r>
              <a:rPr lang="en-GB" sz="1600" dirty="0">
                <a:latin typeface="Univers LT Std 47 Cn Lt" charset="0"/>
              </a:rPr>
              <a:t> Encryption: WEP, WPA-PSK/TKIP, WPA2-AES, 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	802.1x EAP </a:t>
            </a:r>
            <a:r>
              <a:rPr lang="en-GB" sz="1600" dirty="0" err="1">
                <a:latin typeface="Univers LT Std 47 Cn Lt" charset="0"/>
              </a:rPr>
              <a:t>mit</a:t>
            </a:r>
            <a:r>
              <a:rPr lang="en-GB" sz="1600" dirty="0">
                <a:latin typeface="Univers LT Std 47 Cn Lt" charset="0"/>
              </a:rPr>
              <a:t> TLS, TTLS, LEAP, FAST, PEAP			</a:t>
            </a:r>
          </a:p>
        </p:txBody>
      </p:sp>
    </p:spTree>
    <p:extLst>
      <p:ext uri="{BB962C8B-B14F-4D97-AF65-F5344CB8AC3E}">
        <p14:creationId xmlns:p14="http://schemas.microsoft.com/office/powerpoint/2010/main" val="402390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6FFE762-905F-0340-B1D9-F45AB3E4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Technical </a:t>
            </a:r>
            <a:r>
              <a:rPr lang="de-DE" dirty="0" err="1"/>
              <a:t>Specifications</a:t>
            </a:r>
            <a:r>
              <a:rPr lang="de-DE" dirty="0"/>
              <a:t> II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CF06B0-7FCB-9E43-B30C-A699B2E9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9383"/>
            <a:ext cx="8229600" cy="3777543"/>
          </a:xfrm>
        </p:spPr>
        <p:txBody>
          <a:bodyPr/>
          <a:lstStyle/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Administration</a:t>
            </a:r>
            <a:r>
              <a:rPr lang="en-GB" sz="1600" dirty="0">
                <a:latin typeface="Univers LT Std 47 Cn Lt" charset="0"/>
              </a:rPr>
              <a:t> 	Internal Website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Emulations</a:t>
            </a:r>
            <a:r>
              <a:rPr lang="en-GB" sz="1600" dirty="0">
                <a:latin typeface="Univers LT Std 47 Cn Lt" charset="0"/>
              </a:rPr>
              <a:t> 	Zebra CPCP and ZPL, EPL, ESC/POS, PostScript, </a:t>
            </a:r>
            <a:r>
              <a:rPr lang="en-GB" sz="1600" dirty="0" err="1">
                <a:latin typeface="Univers LT Std 47 Cn Lt" charset="0"/>
              </a:rPr>
              <a:t>Extech</a:t>
            </a:r>
            <a:r>
              <a:rPr lang="en-GB" sz="1600" dirty="0">
                <a:latin typeface="Univers LT Std 47 Cn Lt" charset="0"/>
              </a:rPr>
              <a:t>, IPL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Roll diameter </a:t>
            </a:r>
            <a:r>
              <a:rPr lang="en-GB" sz="1600" dirty="0">
                <a:latin typeface="Univers LT Std 47 Cn Lt" charset="0"/>
              </a:rPr>
              <a:t>	Max. diameter 2“ (50,8 mm)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Roll capacity </a:t>
            </a:r>
            <a:r>
              <a:rPr lang="en-GB" sz="1600" dirty="0">
                <a:latin typeface="Univers LT Std 47 Cn Lt" charset="0"/>
              </a:rPr>
              <a:t>	Approx. 30 m (equals 100 DIN A pages)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Battery</a:t>
            </a:r>
            <a:r>
              <a:rPr lang="en-GB" sz="1600" dirty="0">
                <a:latin typeface="Univers LT Std 47 Cn Lt" charset="0"/>
              </a:rPr>
              <a:t> 		Rechargeable 6 cells Lithium-Ion (5.900 </a:t>
            </a:r>
            <a:r>
              <a:rPr lang="en-GB" sz="1600" dirty="0" err="1">
                <a:latin typeface="Univers LT Std 47 Cn Lt" charset="0"/>
              </a:rPr>
              <a:t>mAh</a:t>
            </a:r>
            <a:r>
              <a:rPr lang="en-GB" sz="1600" dirty="0">
                <a:latin typeface="Univers LT Std 47 Cn Lt" charset="0"/>
              </a:rPr>
              <a:t>)</a:t>
            </a:r>
            <a:br>
              <a:rPr lang="en-GB" sz="1600" dirty="0">
                <a:latin typeface="Univers LT Std 47 Cn Lt" charset="0"/>
              </a:rPr>
            </a:br>
            <a:r>
              <a:rPr lang="en-GB" sz="1600" dirty="0">
                <a:latin typeface="Univers LT Std 47 Cn Lt" charset="0"/>
              </a:rPr>
              <a:t>		Endurance more then 300 printed pages / Charging time 5,7hours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Weight</a:t>
            </a:r>
            <a:r>
              <a:rPr lang="en-GB" sz="1600" dirty="0">
                <a:latin typeface="Univers LT Std 47 Cn Lt" charset="0"/>
              </a:rPr>
              <a:t> 		1,6 kg (standard model); 1,95 kg (battery model)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Dimensions</a:t>
            </a:r>
            <a:r>
              <a:rPr lang="en-GB" sz="1600" dirty="0">
                <a:latin typeface="Univers LT Std 47 Cn Lt" charset="0"/>
              </a:rPr>
              <a:t> 	305 x 64 x 107 mm (W x D x H)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Voltage</a:t>
            </a:r>
            <a:r>
              <a:rPr lang="en-GB" sz="1600" dirty="0">
                <a:latin typeface="Univers LT Std 47 Cn Lt" charset="0"/>
              </a:rPr>
              <a:t> 		19 V; 3,4 A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Power consumption </a:t>
            </a:r>
            <a:r>
              <a:rPr lang="en-GB" sz="1600" dirty="0">
                <a:latin typeface="Univers LT Std 47 Cn Lt" charset="0"/>
              </a:rPr>
              <a:t>	30 Watt (printing); 1,9 Watt (stand-by)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Temperature</a:t>
            </a:r>
            <a:r>
              <a:rPr lang="en-GB" sz="1600" dirty="0">
                <a:latin typeface="Univers LT Std 47 Cn Lt" charset="0"/>
              </a:rPr>
              <a:t> 	-18 to +50 C (printing); -20 to 60 C (storage); Humidity 10% to 90%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MTBF</a:t>
            </a:r>
            <a:r>
              <a:rPr lang="en-GB" sz="1600" dirty="0">
                <a:latin typeface="Univers LT Std 47 Cn Lt" charset="0"/>
              </a:rPr>
              <a:t> 		10.000 hours</a:t>
            </a:r>
          </a:p>
          <a:p>
            <a:pPr defTabSz="914400">
              <a:buClr>
                <a:schemeClr val="accent2"/>
              </a:buClr>
              <a:buNone/>
            </a:pPr>
            <a:r>
              <a:rPr lang="en-GB" sz="1600" b="1" dirty="0">
                <a:latin typeface="Univers LT Std 47 Cn Lt" charset="0"/>
              </a:rPr>
              <a:t>Drivers</a:t>
            </a:r>
            <a:r>
              <a:rPr lang="en-GB" sz="1600" dirty="0">
                <a:latin typeface="Univers LT Std 47 Cn Lt" charset="0"/>
              </a:rPr>
              <a:t> 		Windows 7/8/10, Windows CE/Pocket PC, Windows Mobile, Android		</a:t>
            </a:r>
          </a:p>
        </p:txBody>
      </p:sp>
    </p:spTree>
    <p:extLst>
      <p:ext uri="{BB962C8B-B14F-4D97-AF65-F5344CB8AC3E}">
        <p14:creationId xmlns:p14="http://schemas.microsoft.com/office/powerpoint/2010/main" val="2460378395"/>
      </p:ext>
    </p:extLst>
  </p:cSld>
  <p:clrMapOvr>
    <a:masterClrMapping/>
  </p:clrMapOvr>
</p:sld>
</file>

<file path=ppt/theme/theme1.xml><?xml version="1.0" encoding="utf-8"?>
<a:theme xmlns:a="http://schemas.openxmlformats.org/drawingml/2006/main" name="SONARAY Vorl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SONARAY Vorlage.pot</Template>
  <TotalTime>42</TotalTime>
  <Words>522</Words>
  <Application>Microsoft Office PowerPoint</Application>
  <PresentationFormat>On-screen Show (16:10)</PresentationFormat>
  <Paragraphs>60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Univers LT Std 47 Cn Lt</vt:lpstr>
      <vt:lpstr>Wingdings</vt:lpstr>
      <vt:lpstr>SONARAY Vorlage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Technical Specifications</vt:lpstr>
      <vt:lpstr>Technical Specifications II</vt:lpstr>
    </vt:vector>
  </TitlesOfParts>
  <Manager/>
  <Company>DASCOM Europe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Printer Overview</dc:title>
  <dc:subject/>
  <dc:creator>Michael Ried</dc:creator>
  <cp:keywords/>
  <dc:description/>
  <cp:lastModifiedBy>Peter Emberson</cp:lastModifiedBy>
  <cp:revision>197</cp:revision>
  <cp:lastPrinted>2016-06-24T06:35:58Z</cp:lastPrinted>
  <dcterms:created xsi:type="dcterms:W3CDTF">2014-03-26T12:54:50Z</dcterms:created>
  <dcterms:modified xsi:type="dcterms:W3CDTF">2020-05-05T10:55:56Z</dcterms:modified>
  <cp:category/>
</cp:coreProperties>
</file>